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28.png" ContentType="image/png"/>
  <Override PartName="/ppt/media/image10.jpeg" ContentType="image/jpeg"/>
  <Override PartName="/ppt/media/image30.png" ContentType="image/png"/>
  <Override PartName="/ppt/media/image5.png" ContentType="image/png"/>
  <Override PartName="/ppt/media/image35.png" ContentType="image/png"/>
  <Override PartName="/ppt/media/image41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11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14.jpeg" ContentType="image/jpeg"/>
  <Override PartName="/ppt/media/image3.png" ContentType="image/png"/>
  <Override PartName="/ppt/media/image33.png" ContentType="image/png"/>
  <Override PartName="/ppt/media/image37.png" ContentType="image/png"/>
  <Override PartName="/ppt/media/image34.jpeg" ContentType="image/jpe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2.jpeg" ContentType="image/jpe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move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</a:t>
            </a:r>
            <a:r>
              <a:rPr b="0" lang="en-US" sz="2000" spc="-1" strike="noStrike">
                <a:latin typeface="Arial"/>
              </a:rPr>
              <a:t>the 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6806825-1E33-4CD0-A2F7-205654CD628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C73C54C-6AB4-4EC2-A834-81A25D12997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8DB34D-502B-49DA-812F-A9F7B8D056A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77166C-11BD-4586-B5FD-DC8893DE91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668DD8-739E-48DC-95D9-90579607FC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0480DF-0E42-4EA2-8D0B-E8D22EA0966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9E9851-0955-45A6-98F3-209053A049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0C7F30-4AFE-41FD-AF99-3852F9A34E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D684ED-10E2-4527-B30B-0A20F3DEC7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E99501-DAD0-4BD4-8362-508BA677A3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26A559-D571-4F5A-A26C-7854B617A1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605196-336B-4D4E-AF4E-282E21D989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6703E7-833C-42A0-9422-EE951B83AD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220E6E-0810-4B3B-B726-726F64CEA7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2F50D8E-2FF2-4393-88A9-CAC573AB7B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2C95B5-ABF0-47F2-8513-4D237F2EAB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225B65-DADE-4072-9097-9ACF1C1786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7375DD-0122-4CC9-9EB8-4758C675711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DA0054-EEB0-42A8-8A65-50F188CA0AE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0D12395-0A88-4590-9E3C-985AB346C4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372565F-DE55-43A5-A5D6-AD28C56798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C39C99-C7DF-444B-BA03-AD4EA65415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1ED27CD-9768-41CA-BD1E-2D363735BF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1FD443A-72AA-48AF-928A-46AEC9DFC2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0F4840-ECED-448D-A4BA-A6C5C16768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131D4A-D18D-491E-9CEF-30F20BD8EA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B66A37-0176-45B5-8BE5-BD95A07F58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2956BBC-4B44-4913-B211-B97BEA45C0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933C5B-BDDF-4131-80E4-3844AC74A7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34CCCEA-CD1B-4E56-92D6-0029A769B4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BA738B-BED1-4E77-ACD7-03B110AC0BF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99D32E5-06BE-45AF-8388-6F49CE1F6FE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29A129F-6558-4B0E-AF7E-2402745632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7E30D2C-F34F-451D-9B85-0D4183883D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D62CE86-0375-4959-A74E-B711378B9B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823A0D-F026-45AB-B5D1-E1B2FA96FF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0DBE647-535E-4A44-9A0D-73E6DBDBC3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9C86D8A-6EAD-4E7C-BDB9-9ECE6A63B1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07459E6-4690-43D1-B003-5F05048F45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612A8EC-97C1-428B-A5AA-93DC5A20B5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B8B22FD-3E08-41FD-BFD7-69A68C4CD6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13871F6-3F05-4BAD-8E0C-D8368B2871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4EAF22A-737E-49A9-96D3-4AA6B1A7F9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1E2FD48-183B-484C-BFD8-4BC9C44D136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BD36BB5-669F-4846-9C00-BD0FE4DA4B8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8086352-F980-4703-AC08-6FCE49302E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CFE4A8-1F50-4A25-B794-43AD060769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BBB5615-72AD-49D3-961D-F48F47300A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1F15C2D-04BC-4217-8D7A-0792CEACAA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1D99C29-A9B2-4692-8523-C3351F8E48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BCFFB34-8668-49A3-890F-F7B324B132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B4D26BE-36E7-4BDC-A200-7A531F825E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53E027A-789A-4880-A9B8-D5805B8FBF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BE1566E-4055-407B-85CD-FB56AEB240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7492E3A-6EAD-41CD-A8F3-CE3E250236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5E8FD56-CC87-4CE1-8728-D02C15B2EB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A7EC860-636F-4774-8CD8-A3A144C878E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336189-B5F4-43B2-AF54-A46112DD0F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CA415AB-3789-4597-A4E7-CE137952DF9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3C1B2F-9410-4DE2-BE6E-40E340947B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18FE10-8CC5-4D72-8A75-A1222D23FD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077F02-3123-4C2D-A14F-CE2CFA07B9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34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13" hidden="1"/>
          <p:cNvSpPr/>
          <p:nvPr/>
        </p:nvSpPr>
        <p:spPr>
          <a:xfrm>
            <a:off x="11292840" y="0"/>
            <a:ext cx="913680" cy="6857280"/>
          </a:xfrm>
          <a:prstGeom prst="rect">
            <a:avLst/>
          </a:prstGeom>
          <a:solidFill>
            <a:srgbClr val="a7a1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22;p15"/>
          <p:cNvSpPr/>
          <p:nvPr/>
        </p:nvSpPr>
        <p:spPr>
          <a:xfrm>
            <a:off x="0" y="0"/>
            <a:ext cx="456480" cy="68572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192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</a:t>
            </a:r>
            <a:r>
              <a:rPr b="0" lang="en-US" sz="1800" spc="-1" strike="noStrike">
                <a:latin typeface="Arial"/>
              </a:rPr>
              <a:t>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 rot="16200000">
            <a:off x="9959400" y="4047480"/>
            <a:ext cx="35805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a5a5a5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AEF5CDED-E69F-44C3-840B-AFEE85D8CE53}" type="slidenum">
              <a:rPr b="0" lang="en-US" sz="3600" spc="-1" strike="noStrike">
                <a:solidFill>
                  <a:srgbClr val="a5a5a5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>
          <a:xfrm rot="16200000">
            <a:off x="10797480" y="999360"/>
            <a:ext cx="1904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4;p12"/>
          <p:cNvSpPr/>
          <p:nvPr/>
        </p:nvSpPr>
        <p:spPr>
          <a:xfrm>
            <a:off x="11292840" y="0"/>
            <a:ext cx="913680" cy="6857280"/>
          </a:xfrm>
          <a:prstGeom prst="rect">
            <a:avLst/>
          </a:prstGeom>
          <a:solidFill>
            <a:srgbClr val="3434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ftr" idx="4"/>
          </p:nvPr>
        </p:nvSpPr>
        <p:spPr>
          <a:xfrm rot="16200000">
            <a:off x="9959400" y="4047480"/>
            <a:ext cx="35805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5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86589773-3C90-4B79-A770-0ED176BF3AB0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6"/>
          </p:nvPr>
        </p:nvSpPr>
        <p:spPr>
          <a:xfrm rot="16200000">
            <a:off x="10797480" y="999360"/>
            <a:ext cx="1904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24;p12"/>
          <p:cNvSpPr/>
          <p:nvPr/>
        </p:nvSpPr>
        <p:spPr>
          <a:xfrm>
            <a:off x="11292840" y="0"/>
            <a:ext cx="913680" cy="6857280"/>
          </a:xfrm>
          <a:prstGeom prst="rect">
            <a:avLst/>
          </a:prstGeom>
          <a:solidFill>
            <a:srgbClr val="3434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61800" y="365760"/>
            <a:ext cx="969192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</a:t>
            </a:r>
            <a:r>
              <a:rPr b="0" lang="en-US" sz="1800" spc="-1" strike="noStrike">
                <a:latin typeface="Arial"/>
              </a:rPr>
              <a:t>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ftr" idx="7"/>
          </p:nvPr>
        </p:nvSpPr>
        <p:spPr>
          <a:xfrm rot="16200000">
            <a:off x="9959400" y="4047480"/>
            <a:ext cx="35805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8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D1F0A3B9-FFA9-4935-9AB7-8C533D5B6BD5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9"/>
          </p:nvPr>
        </p:nvSpPr>
        <p:spPr>
          <a:xfrm rot="16200000">
            <a:off x="10797480" y="999360"/>
            <a:ext cx="1904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24;p12"/>
          <p:cNvSpPr/>
          <p:nvPr/>
        </p:nvSpPr>
        <p:spPr>
          <a:xfrm>
            <a:off x="11292840" y="0"/>
            <a:ext cx="913680" cy="6857280"/>
          </a:xfrm>
          <a:prstGeom prst="rect">
            <a:avLst/>
          </a:prstGeom>
          <a:solidFill>
            <a:srgbClr val="3434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1"/>
          <p:cNvSpPr>
            <a:spLocks noGrp="1"/>
          </p:cNvSpPr>
          <p:nvPr>
            <p:ph type="ftr" idx="10"/>
          </p:nvPr>
        </p:nvSpPr>
        <p:spPr>
          <a:xfrm rot="16200000">
            <a:off x="9959400" y="4047480"/>
            <a:ext cx="35805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11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BCEA7083-C2D5-4B79-9A01-12995971D53E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12"/>
          </p:nvPr>
        </p:nvSpPr>
        <p:spPr>
          <a:xfrm rot="16200000">
            <a:off x="10797480" y="999360"/>
            <a:ext cx="1904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24;p12"/>
          <p:cNvSpPr/>
          <p:nvPr/>
        </p:nvSpPr>
        <p:spPr>
          <a:xfrm>
            <a:off x="11292840" y="0"/>
            <a:ext cx="913680" cy="6857280"/>
          </a:xfrm>
          <a:prstGeom prst="rect">
            <a:avLst/>
          </a:prstGeom>
          <a:solidFill>
            <a:srgbClr val="3434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PlaceHolder 1"/>
          <p:cNvSpPr>
            <a:spLocks noGrp="1"/>
          </p:cNvSpPr>
          <p:nvPr>
            <p:ph type="ftr" idx="13"/>
          </p:nvPr>
        </p:nvSpPr>
        <p:spPr>
          <a:xfrm rot="16200000">
            <a:off x="9959400" y="4047480"/>
            <a:ext cx="35805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14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B8AF3A7C-E7CF-47A0-AFF0-47B694AED985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 idx="15"/>
          </p:nvPr>
        </p:nvSpPr>
        <p:spPr>
          <a:xfrm rot="16200000">
            <a:off x="10797480" y="999360"/>
            <a:ext cx="1904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34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71160" y="1124640"/>
            <a:ext cx="9417600" cy="285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GB" sz="66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Brain Imaging Analysis and Reporting System</a:t>
            </a:r>
            <a:r>
              <a:rPr b="0" lang="en-GB" sz="1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  </a:t>
            </a:r>
            <a:br>
              <a:rPr sz="1200"/>
            </a:br>
            <a:br>
              <a:rPr sz="1200"/>
            </a:br>
            <a:r>
              <a:rPr b="0" lang="en-GB" sz="1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	</a:t>
            </a:r>
            <a:r>
              <a:rPr b="0" lang="en-GB" sz="1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	</a:t>
            </a:r>
            <a:r>
              <a:rPr b="0" lang="en-GB" sz="1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       </a:t>
            </a:r>
            <a:r>
              <a:rPr b="0" lang="en-GB" sz="16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(Image based brain tumor detection using deep learning 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ubTitle"/>
          </p:nvPr>
        </p:nvSpPr>
        <p:spPr>
          <a:xfrm>
            <a:off x="1261800" y="4800600"/>
            <a:ext cx="5315400" cy="169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Group Members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Abdul Mohaiman (20P-0580)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Haris Ali (20P-0142)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Nazim Sulman (20P-0639)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9" name="Google Shape;108;p1"/>
          <p:cNvSpPr/>
          <p:nvPr/>
        </p:nvSpPr>
        <p:spPr>
          <a:xfrm>
            <a:off x="6792120" y="4800600"/>
            <a:ext cx="4866480" cy="16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Project Supervisor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Dr. Hafeez Anwar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20" name="Google Shape;109;p1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596520" y="109080"/>
            <a:ext cx="1471680" cy="147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70520" cy="1324440"/>
          </a:xfrm>
          <a:prstGeom prst="rect">
            <a:avLst/>
          </a:prstGeom>
          <a:solidFill>
            <a:srgbClr val="000000"/>
          </a:solidFill>
          <a:ln w="25560">
            <a:solidFill>
              <a:srgbClr val="6f6f74"/>
            </a:solidFill>
            <a:round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Flow Diagram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ldNum" idx="25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2B278AA-6167-4435-A4C2-0FB34B6F2800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10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54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880" cy="118044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Placeholder 6" descr="flow chart"/>
          <p:cNvPicPr/>
          <p:nvPr/>
        </p:nvPicPr>
        <p:blipFill>
          <a:blip r:embed="rId2"/>
          <a:stretch/>
        </p:blipFill>
        <p:spPr>
          <a:xfrm>
            <a:off x="551160" y="2637000"/>
            <a:ext cx="10137600" cy="284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91400" cy="1324440"/>
          </a:xfrm>
          <a:prstGeom prst="rect">
            <a:avLst/>
          </a:prstGeom>
          <a:solidFill>
            <a:srgbClr val="000000"/>
          </a:solidFill>
          <a:ln w="25560">
            <a:solidFill>
              <a:srgbClr val="6f6f74"/>
            </a:solidFill>
            <a:round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Block Diagram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ldNum" idx="26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D924AC6-9612-4E4E-B534-7CBD04D540D9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11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58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488240" y="44280"/>
            <a:ext cx="1415880" cy="118044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3" descr="Block  Diagram"/>
          <p:cNvPicPr/>
          <p:nvPr/>
        </p:nvPicPr>
        <p:blipFill>
          <a:blip r:embed="rId2"/>
          <a:stretch/>
        </p:blipFill>
        <p:spPr>
          <a:xfrm>
            <a:off x="623520" y="2709000"/>
            <a:ext cx="9659520" cy="189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560" y="0"/>
            <a:ext cx="11290320" cy="1800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Scope of the project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1261800" y="2172240"/>
            <a:ext cx="8594640" cy="4006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This project will greatly impact the medical field by introducing advanced techniques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such as deep learning algorithm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for image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based brain tumor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detection.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95000"/>
              </a:lnSpc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It aims to simplify decision-making for doctors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for the treatment 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patients.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27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E186E7A-5516-409A-A14F-082A0E7B60DD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12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63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188640"/>
            <a:ext cx="1471680" cy="147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291400" cy="1531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Goals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1261800" y="2355120"/>
            <a:ext cx="8594640" cy="382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Develop a user-friendly software to facilitate easier tumor detection f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or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doctors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aiding in decision-making by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precisely identifying abnormalities in brain images and pinpointing the location of tumors.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28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BD8B8FA-F73F-4C94-87FB-850E33B62D6D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13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67" name="Google Shape;166;p7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188640"/>
            <a:ext cx="1343880" cy="134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0" y="2496240"/>
            <a:ext cx="11268720" cy="150228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Dataset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69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880" cy="11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291400" cy="1531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Dataset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1261800" y="2355120"/>
            <a:ext cx="8594640" cy="382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Dataset is sourced from kaggle majorly and from hospitals which were easy to share there patient data.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Date set contain scans of different types of Brain tumor  Glioma. Pituitary Adenoma , Meningioma etc.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Dataset contain approximately 7000+ MRI scans for testing and training of CNN model for detection of tumor.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29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E69B7A4C-D330-4AB2-BFA8-91312019A531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73" name="Google Shape;166;p7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188640"/>
            <a:ext cx="1343880" cy="134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291400" cy="1531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Dataset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1261800" y="2355120"/>
            <a:ext cx="8594640" cy="382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>
              <a:lnSpc>
                <a:spcPct val="95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30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C18B68A-043F-42F2-9247-43F0875B9EBB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77" name="Google Shape;166;p7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188640"/>
            <a:ext cx="1343880" cy="13438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78" name="Table 1"/>
          <p:cNvGraphicFramePr/>
          <p:nvPr/>
        </p:nvGraphicFramePr>
        <p:xfrm>
          <a:off x="1810080" y="2267280"/>
          <a:ext cx="7426800" cy="2751840"/>
        </p:xfrm>
        <a:graphic>
          <a:graphicData uri="http://schemas.openxmlformats.org/drawingml/2006/table">
            <a:tbl>
              <a:tblPr/>
              <a:tblGrid>
                <a:gridCol w="2475720"/>
                <a:gridCol w="2475720"/>
                <a:gridCol w="2475720"/>
              </a:tblGrid>
              <a:tr h="502920"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Training Images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Testing Images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23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GLIOMA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1321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23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MENINGIOMA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1339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23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PITUITARY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1457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23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No-Tumor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1595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405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0" y="2496240"/>
            <a:ext cx="11268720" cy="150228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UI/UX 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80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880" cy="11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291400" cy="1065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Home Page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 rot="5400000">
            <a:off x="3384360" y="-292680"/>
            <a:ext cx="4350600" cy="859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31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A527B404-2797-4D8B-9098-06672CFC30ED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84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Placeholder 1" descr="HOME"/>
          <p:cNvPicPr/>
          <p:nvPr/>
        </p:nvPicPr>
        <p:blipFill>
          <a:blip r:embed="rId2"/>
          <a:stretch/>
        </p:blipFill>
        <p:spPr>
          <a:xfrm>
            <a:off x="587880" y="1268640"/>
            <a:ext cx="10105200" cy="527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720" y="6840"/>
            <a:ext cx="11306880" cy="10922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Processing.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 rot="5400000">
            <a:off x="3384360" y="-292680"/>
            <a:ext cx="4350600" cy="859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32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D58E9F9-E7A1-46A0-9B12-7EDCCE6E87D4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89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Placeholder 1" descr="processing"/>
          <p:cNvPicPr/>
          <p:nvPr/>
        </p:nvPicPr>
        <p:blipFill>
          <a:blip r:embed="rId2"/>
          <a:srcRect l="2727" t="0" r="725" b="0"/>
          <a:stretch/>
        </p:blipFill>
        <p:spPr>
          <a:xfrm>
            <a:off x="551880" y="1219680"/>
            <a:ext cx="10152360" cy="539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-24120" y="720"/>
            <a:ext cx="11315520" cy="1391760"/>
          </a:xfrm>
          <a:prstGeom prst="rect">
            <a:avLst/>
          </a:prstGeom>
          <a:solidFill>
            <a:srgbClr val="000000"/>
          </a:solidFill>
          <a:ln w="25560">
            <a:solidFill>
              <a:srgbClr val="6f6f74"/>
            </a:solidFill>
            <a:round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261800" y="2124000"/>
            <a:ext cx="8594640" cy="405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57200" indent="-320040">
              <a:lnSpc>
                <a:spcPct val="95000"/>
              </a:lnSpc>
              <a:spcBef>
                <a:spcPts val="1400"/>
              </a:spcBef>
              <a:buClr>
                <a:srgbClr val="6f6f74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Deep Learning 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with </a:t>
            </a:r>
            <a:r>
              <a:rPr b="0" lang="en-GB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MRI 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Imaging</a:t>
            </a:r>
            <a:r>
              <a:rPr b="0" lang="en-GB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457200" indent="-320040">
              <a:lnSpc>
                <a:spcPct val="95000"/>
              </a:lnSpc>
              <a:spcBef>
                <a:spcPts val="1400"/>
              </a:spcBef>
              <a:buClr>
                <a:srgbClr val="6f6f7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Methodology Overview: 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spcBef>
                <a:spcPts val="300"/>
              </a:spcBef>
              <a:buClr>
                <a:srgbClr val="6f6f74"/>
              </a:buClr>
              <a:buFont typeface="Noto Sans Symbols"/>
              <a:buChar char="●"/>
            </a:pP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   </a:t>
            </a: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D</a:t>
            </a:r>
            <a:r>
              <a:rPr b="0" lang="en-US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ataset acquisition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spcBef>
                <a:spcPts val="300"/>
              </a:spcBef>
              <a:buClr>
                <a:srgbClr val="6f6f74"/>
              </a:buClr>
              <a:buFont typeface="Noto Sans Symbols"/>
              <a:buChar char="●"/>
            </a:pP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   </a:t>
            </a: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P</a:t>
            </a:r>
            <a:r>
              <a:rPr b="0" lang="en-US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reprocessing MRI scans 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spcBef>
                <a:spcPts val="300"/>
              </a:spcBef>
              <a:buClr>
                <a:srgbClr val="6f6f74"/>
              </a:buClr>
              <a:buFont typeface="Noto Sans Symbols"/>
              <a:buChar char="●"/>
            </a:pP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   </a:t>
            </a: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T</a:t>
            </a:r>
            <a:r>
              <a:rPr b="0" lang="en-US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raining </a:t>
            </a: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Deep learning </a:t>
            </a:r>
            <a:r>
              <a:rPr b="0" lang="en-US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 models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spcBef>
                <a:spcPts val="300"/>
              </a:spcBef>
              <a:buClr>
                <a:srgbClr val="6f6f74"/>
              </a:buClr>
              <a:buFont typeface="Noto Sans Symbols"/>
              <a:buChar char="●"/>
            </a:pP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   </a:t>
            </a: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A</a:t>
            </a:r>
            <a:r>
              <a:rPr b="0" lang="en-US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chieve brain tumor detection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0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23" name="Google Shape;116;p2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696600" y="44280"/>
            <a:ext cx="1471680" cy="1349280"/>
          </a:xfrm>
          <a:prstGeom prst="rect">
            <a:avLst/>
          </a:prstGeom>
          <a:ln w="0">
            <a:noFill/>
          </a:ln>
        </p:spPr>
      </p:pic>
      <p:sp>
        <p:nvSpPr>
          <p:cNvPr id="224" name="PlaceHolder 3"/>
          <p:cNvSpPr>
            <a:spLocks noGrp="1"/>
          </p:cNvSpPr>
          <p:nvPr>
            <p:ph type="sldNum" idx="19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ADC5A50C-0DB6-4F51-AECE-AD172888500D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2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25" name="Picture Placeholder 11" descr="brain"/>
          <p:cNvPicPr/>
          <p:nvPr/>
        </p:nvPicPr>
        <p:blipFill>
          <a:blip r:embed="rId2"/>
          <a:stretch/>
        </p:blipFill>
        <p:spPr>
          <a:xfrm>
            <a:off x="6240240" y="2124000"/>
            <a:ext cx="4133160" cy="237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0" y="6840"/>
            <a:ext cx="11306880" cy="10922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Report page: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 rot="5400000">
            <a:off x="3384360" y="-292680"/>
            <a:ext cx="4350600" cy="859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33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3146A03-7DEA-419A-A92A-2AB8BDE18EE2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94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295" name="Picture 1" descr="report"/>
          <p:cNvPicPr/>
          <p:nvPr/>
        </p:nvPicPr>
        <p:blipFill>
          <a:blip r:embed="rId2"/>
          <a:srcRect l="0" t="1108" r="1062" b="0"/>
          <a:stretch/>
        </p:blipFill>
        <p:spPr>
          <a:xfrm>
            <a:off x="385920" y="1412280"/>
            <a:ext cx="10461600" cy="514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11480" cy="11214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About Page: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 rot="5400000">
            <a:off x="3384360" y="-292680"/>
            <a:ext cx="4350600" cy="859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34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1C4B041-8B68-487E-B57D-DE2582DAD087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99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300" name="Picture Placeholder 1" descr="ABOUT PAGE"/>
          <p:cNvPicPr/>
          <p:nvPr/>
        </p:nvPicPr>
        <p:blipFill>
          <a:blip r:embed="rId2"/>
          <a:srcRect l="729" t="0" r="0" b="0"/>
          <a:stretch/>
        </p:blipFill>
        <p:spPr>
          <a:xfrm>
            <a:off x="622440" y="1268640"/>
            <a:ext cx="9903960" cy="528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11480" cy="11214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Contact Page: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 rot="5400000">
            <a:off x="3384360" y="-292680"/>
            <a:ext cx="4350600" cy="859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35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ED7E36F8-144C-4081-9C65-B0EC1CE5E6B0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04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1" descr="CONTACT PAGE"/>
          <p:cNvPicPr/>
          <p:nvPr/>
        </p:nvPicPr>
        <p:blipFill>
          <a:blip r:embed="rId2"/>
          <a:stretch/>
        </p:blipFill>
        <p:spPr>
          <a:xfrm>
            <a:off x="407160" y="1340640"/>
            <a:ext cx="10457640" cy="523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0" y="2496240"/>
            <a:ext cx="11268720" cy="150228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Web Prototype 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307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880" cy="11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Num" idx="36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717E9C0-D873-4549-A958-4387375996E5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09" name="Picture 4" descr=""/>
          <p:cNvPicPr/>
          <p:nvPr/>
        </p:nvPicPr>
        <p:blipFill>
          <a:blip r:embed="rId1"/>
          <a:srcRect l="0" t="0" r="4998" b="0"/>
          <a:stretch/>
        </p:blipFill>
        <p:spPr>
          <a:xfrm>
            <a:off x="288720" y="533880"/>
            <a:ext cx="10747440" cy="56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0" y="2496240"/>
            <a:ext cx="11268720" cy="150228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Model Results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311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880" cy="11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91400" cy="1423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Confusion Matrix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 rot="5400000">
            <a:off x="3357000" y="-292680"/>
            <a:ext cx="4350600" cy="859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37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EF59B8F-9C68-424B-BF4B-99AFDC83AFCE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15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043280" y="106920"/>
            <a:ext cx="1142640" cy="116640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3200400" y="2286000"/>
            <a:ext cx="4419000" cy="361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91400" cy="1423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Accuracy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 rot="5400000">
            <a:off x="3384360" y="-292680"/>
            <a:ext cx="4350600" cy="859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38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44691D0-913F-484F-A1EF-33486E2D4F28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20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043280" y="106920"/>
            <a:ext cx="1142640" cy="11664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21" name="Table 3"/>
          <p:cNvGraphicFramePr/>
          <p:nvPr/>
        </p:nvGraphicFramePr>
        <p:xfrm>
          <a:off x="431640" y="2523240"/>
          <a:ext cx="10431000" cy="2595600"/>
        </p:xfrm>
        <a:graphic>
          <a:graphicData uri="http://schemas.openxmlformats.org/drawingml/2006/table">
            <a:tbl>
              <a:tblPr/>
              <a:tblGrid>
                <a:gridCol w="1738440"/>
                <a:gridCol w="1738440"/>
                <a:gridCol w="1735920"/>
                <a:gridCol w="1740960"/>
                <a:gridCol w="1738800"/>
                <a:gridCol w="1738800"/>
              </a:tblGrid>
              <a:tr h="519120"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GLIOMA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MENINGIOMA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PITUITARY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No-Tumor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Total-Acc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latin typeface="Arial"/>
                        </a:rPr>
                        <a:t>Precision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0.85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latin typeface="Arial"/>
                        </a:rPr>
                        <a:t>recall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0.81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latin typeface="Arial"/>
                        </a:rPr>
                        <a:t>f1-score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0.83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4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latin typeface="Arial"/>
                        </a:rPr>
                        <a:t>support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288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265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299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291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91400" cy="1423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Accuracy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 rot="5400000">
            <a:off x="3384360" y="-292680"/>
            <a:ext cx="4350600" cy="859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39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050B31DA-0534-438E-9F52-D178B6D69A14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25" name="Google Shape;175;p 1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043280" y="106920"/>
            <a:ext cx="1142640" cy="11664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26" name="Table 2"/>
          <p:cNvGraphicFramePr/>
          <p:nvPr/>
        </p:nvGraphicFramePr>
        <p:xfrm>
          <a:off x="1688760" y="2873880"/>
          <a:ext cx="5212440" cy="2595600"/>
        </p:xfrm>
        <a:graphic>
          <a:graphicData uri="http://schemas.openxmlformats.org/drawingml/2006/table">
            <a:tbl>
              <a:tblPr/>
              <a:tblGrid>
                <a:gridCol w="1738440"/>
                <a:gridCol w="1738440"/>
                <a:gridCol w="1735920"/>
              </a:tblGrid>
              <a:tr h="519120"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Accuracy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Loss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latin typeface="Arial"/>
                        </a:rPr>
                        <a:t>Training Loss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0.1246%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latin typeface="Arial"/>
                        </a:rPr>
                        <a:t>Training Acc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96.32%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latin typeface="Arial"/>
                        </a:rPr>
                        <a:t>Validation Loss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0.3571%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4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latin typeface="Arial"/>
                        </a:rPr>
                        <a:t>Training Acc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91.60%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341080" cy="11397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Objectives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 rot="5400000">
            <a:off x="3384360" y="-292680"/>
            <a:ext cx="4350600" cy="859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40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21570A8-5E02-4E09-9BAA-FA55906A277C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30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331" name="Picture Placeholder 1" descr="fyp1"/>
          <p:cNvPicPr/>
          <p:nvPr/>
        </p:nvPicPr>
        <p:blipFill>
          <a:blip r:embed="rId2"/>
          <a:stretch/>
        </p:blipFill>
        <p:spPr>
          <a:xfrm>
            <a:off x="666000" y="1557000"/>
            <a:ext cx="9737640" cy="512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720" y="-720"/>
            <a:ext cx="11291400" cy="1347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Motivation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85946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355680">
              <a:lnSpc>
                <a:spcPct val="95000"/>
              </a:lnSpc>
              <a:spcBef>
                <a:spcPts val="1400"/>
              </a:spcBef>
              <a:buClr>
                <a:srgbClr val="0d0d0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Address the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need to revolutionize brain tumor d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etection </a:t>
            </a: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which currently burden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healthcare systems globally.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00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 marL="457200" indent="-355680">
              <a:lnSpc>
                <a:spcPct val="95000"/>
              </a:lnSpc>
              <a:buClr>
                <a:srgbClr val="0d0d0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Manual interpretation of brain scans is slow, labor-intensive, and prone to errors despite advancements in imaging technology.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5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457200" indent="-355680">
              <a:lnSpc>
                <a:spcPct val="95000"/>
              </a:lnSpc>
              <a:buClr>
                <a:srgbClr val="0d0d0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Implementation of 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deep learning </a:t>
            </a: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based approaches could lead to quicker interventions and better outcomes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 for patients</a:t>
            </a: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 brain tumor 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detection.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20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8EAC1AA-BFDF-4C08-BD6F-5B84184A3B48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3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29" name="Google Shape;125;p3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408240" y="44280"/>
            <a:ext cx="1471680" cy="129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91400" cy="1127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Objectives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 rot="5400000">
            <a:off x="3384360" y="-292680"/>
            <a:ext cx="4350600" cy="859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41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3598CCE-E127-4378-96A6-0108ABB77137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35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0692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336" name="Picture Placeholder 1" descr="fyp2"/>
          <p:cNvPicPr/>
          <p:nvPr/>
        </p:nvPicPr>
        <p:blipFill>
          <a:blip r:embed="rId2"/>
          <a:stretch/>
        </p:blipFill>
        <p:spPr>
          <a:xfrm>
            <a:off x="654120" y="1486080"/>
            <a:ext cx="10036080" cy="512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20" y="12600"/>
            <a:ext cx="11291400" cy="1696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Expected Result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1261800" y="2250000"/>
            <a:ext cx="8594640" cy="392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At the completion of this project we will see a complete Web based software which will be helpful in brain tumor detection using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Deep learning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algorithms.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42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3C22D4E-F1F7-48ED-81D3-0603F43D241A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40" name="Google Shape;183;p9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696600" y="188640"/>
            <a:ext cx="1471680" cy="122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336040" cy="1424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Team Work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1261800" y="1970640"/>
            <a:ext cx="8594640" cy="438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35568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finalized our idea.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8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 indent="-355680">
              <a:lnSpc>
                <a:spcPct val="85000"/>
              </a:lnSpc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documentation and literature review will be done equally.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8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 indent="-355680">
              <a:lnSpc>
                <a:spcPct val="85000"/>
              </a:lnSpc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collection of MRI scans and dataset by Haris.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8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 indent="-355680">
              <a:lnSpc>
                <a:spcPct val="85000"/>
              </a:lnSpc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Ensuring proper data labeling and annotation and performing data preprocessing and classification done sulman and Haris.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8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 indent="-355680">
              <a:lnSpc>
                <a:spcPct val="85000"/>
              </a:lnSpc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Normalizing and data augmentation by sulman.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8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 indent="-355680">
              <a:lnSpc>
                <a:spcPct val="85000"/>
              </a:lnSpc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Designing a prototype of web based application by nazim sulman.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8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 indent="-355680">
              <a:lnSpc>
                <a:spcPct val="85000"/>
              </a:lnSpc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Project documentation, Preparing figures for presentations and reports and SDA diagram  by Haris and Mohiman.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43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15319F66-2650-408E-B448-D74B0E97C555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44" name="Google Shape;191;p10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624240" y="117000"/>
            <a:ext cx="1471680" cy="106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339640" cy="1296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References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1261800" y="1992240"/>
            <a:ext cx="8594640" cy="41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35568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33333"/>
                </a:solidFill>
                <a:latin typeface="HelveticaNeue Regular"/>
                <a:ea typeface="Century Schoolbook"/>
              </a:rPr>
              <a:t>Zheshu Jia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Arial"/>
              </a:rPr>
              <a:t>, "</a:t>
            </a:r>
            <a:r>
              <a:rPr b="0" lang="en-US" sz="2000" spc="-1" strike="noStrike">
                <a:solidFill>
                  <a:srgbClr val="333333"/>
                </a:solidFill>
                <a:latin typeface="HelveticaNeue Regular"/>
                <a:ea typeface="Century Schoolbook"/>
              </a:rPr>
              <a:t>Brain Tumor Identification and Classification of MRI images using deep learning techniques 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Arial"/>
              </a:rPr>
              <a:t>" IEEE Access, 2020.</a:t>
            </a:r>
            <a:endParaRPr b="0" lang="en-US" sz="2000" spc="-1" strike="noStrike">
              <a:latin typeface="Arial"/>
            </a:endParaRPr>
          </a:p>
          <a:p>
            <a:pPr marL="101520"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 indent="-355680">
              <a:lnSpc>
                <a:spcPct val="95000"/>
              </a:lnSpc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A. Smith, “Brain Segment Classification on anomaly detection Using Machine Learning Techniques" IEEE Access, 2022.</a:t>
            </a:r>
            <a:endParaRPr b="0" lang="en-US" sz="2000" spc="-1" strike="noStrike">
              <a:latin typeface="Arial"/>
            </a:endParaRPr>
          </a:p>
          <a:p>
            <a:pPr marL="101520"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 indent="-355680">
              <a:lnSpc>
                <a:spcPct val="95000"/>
              </a:lnSpc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Deyun Chen, "Deep Learning-Based Semantic Segmentation for Brain Tumor Detection in MRI Images," IEEE Transactions on Medical Imaging, 2022.</a:t>
            </a:r>
            <a:endParaRPr b="0" lang="en-US" sz="2000" spc="-1" strike="noStrike">
              <a:latin typeface="Arial"/>
            </a:endParaRPr>
          </a:p>
          <a:p>
            <a:pPr marL="457200" indent="-320040">
              <a:lnSpc>
                <a:spcPct val="95000"/>
              </a:lnSpc>
              <a:spcBef>
                <a:spcPts val="1400"/>
              </a:spcBef>
              <a:buClr>
                <a:srgbClr val="6f6f74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33"/>
                </a:solidFill>
                <a:latin typeface="Arial"/>
                <a:ea typeface="Century Schoolbook"/>
              </a:rPr>
              <a:t>Md. Saikat Islam, “Accurate brain tumor detection using deep convolutional neural network”  Khan, Computational and Structural Biotechnology Journal, Volume 20, 4733 – 4745, 2022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44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D5B6C68-032A-407C-88B6-0E86F6C044AF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48" name="Google Shape;199;p11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912240" y="44280"/>
            <a:ext cx="1384200" cy="122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-1800" y="0"/>
            <a:ext cx="11293560" cy="9262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Literature Review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ldNum" idx="21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1D16C0F-92E5-4CD4-835C-DAC3081B5A08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4</a:t>
            </a:fld>
            <a:endParaRPr b="0" lang="en-US" sz="3600" spc="-1" strike="noStrike">
              <a:latin typeface="Times New Roman"/>
            </a:endParaRPr>
          </a:p>
        </p:txBody>
      </p:sp>
      <p:graphicFrame>
        <p:nvGraphicFramePr>
          <p:cNvPr id="232" name="Google Shape;133;g2b8452f5fcf_0_0"/>
          <p:cNvGraphicFramePr/>
          <p:nvPr/>
        </p:nvGraphicFramePr>
        <p:xfrm>
          <a:off x="171360" y="992520"/>
          <a:ext cx="11120760" cy="5787360"/>
        </p:xfrm>
        <a:graphic>
          <a:graphicData uri="http://schemas.openxmlformats.org/drawingml/2006/table">
            <a:tbl>
              <a:tblPr/>
              <a:tblGrid>
                <a:gridCol w="690120"/>
                <a:gridCol w="643680"/>
                <a:gridCol w="2293920"/>
                <a:gridCol w="4408560"/>
                <a:gridCol w="3084840"/>
              </a:tblGrid>
              <a:tr h="48924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Sr No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Year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Title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Methodology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Limitation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12495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Brain Tumor Identification and Classification of MRI images using deep learning techniques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Limited evaluation on real-world datasets and potential scalability issues.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 paper proposes a deep learning-based approach for video anomaly detection using spatio-temporal feature extraction and reconstruction.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15490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2022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1f1f1f"/>
                          </a:solidFill>
                          <a:latin typeface="Arial"/>
                          <a:ea typeface="Arial"/>
                        </a:rPr>
                        <a:t>Brain Tumor Classification and Detection Using Hybrid Deep Tumor Network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 paper presents a novel method for brain  classification using machine learning algorithms and feature extraction techniques.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Limited validation on diverse datasets from different geographical locations and grid conditions.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12495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2022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Brain tumor MRI images identification and classification based on the recurrent convolutional neural network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Utilizes deep learning algorithms for semantic segmentation of brain tumor regions in MRI images.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May not account for potential variations in tumor appearance and characteristics across different patient populations.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1250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202</a:t>
                      </a: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333333"/>
                          </a:solidFill>
                          <a:latin typeface="Arial"/>
                          <a:ea typeface="Arial"/>
                        </a:rPr>
                        <a:t>Accurate brain tumor detection using deep convolutional neural network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Deep learning models for identifying brain abnormalities as well as classifying different tumor grades,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 study may be limited by the availability and quality of the MRI dataset used for training the deep learning model.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3" name="Google Shape;134;g2b8452f5fcf_0_0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488240" y="97920"/>
            <a:ext cx="693720" cy="73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0" y="20880"/>
            <a:ext cx="11291400" cy="1302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Problem Statement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261800" y="2289960"/>
            <a:ext cx="8594640" cy="388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355680">
              <a:lnSpc>
                <a:spcPct val="90000"/>
              </a:lnSpc>
              <a:spcBef>
                <a:spcPts val="499"/>
              </a:spcBef>
              <a:buClr>
                <a:srgbClr val="0d0d0d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d0d0d"/>
                </a:solidFill>
                <a:latin typeface="Arial"/>
                <a:ea typeface="Arial"/>
              </a:rPr>
              <a:t>Timely, accurate brain tumor detection via enhanced MRI images using deep learning can improve diagnosis and treatment efficiency,overcoming limitations of traditional methods and radiologist dependence.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22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822A10A8-FC50-421A-982E-DE60D0D52269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5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37" name="Google Shape;142;p4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696600" y="90000"/>
            <a:ext cx="1384200" cy="123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344320" cy="1690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Solution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821160" y="2453760"/>
            <a:ext cx="9035280" cy="372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omprehensive web-based software solution addressing the challenges in brain tumor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detection.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It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will encompass both front-end web development and seamless integration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of Deep learning model for brain tumor detection.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23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8BDE84F-FDF4-42E6-826D-D639540CD635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6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41" name="Google Shape;150;p5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696600" y="188640"/>
            <a:ext cx="1471680" cy="139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0" y="2496240"/>
            <a:ext cx="11268720" cy="150228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UML Diagrams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43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880" cy="11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-12600" y="12240"/>
            <a:ext cx="11301480" cy="1177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GB" sz="4440" spc="-1" strike="noStrike">
                <a:solidFill>
                  <a:srgbClr val="000000"/>
                </a:solidFill>
                <a:latin typeface="Arial"/>
                <a:ea typeface="Century Schoolbook"/>
              </a:rPr>
              <a:t>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System Architecture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5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839880" y="44280"/>
            <a:ext cx="1290960" cy="1070640"/>
          </a:xfrm>
          <a:prstGeom prst="rect">
            <a:avLst/>
          </a:prstGeom>
          <a:ln w="0">
            <a:noFill/>
          </a:ln>
        </p:spPr>
      </p:pic>
      <p:sp>
        <p:nvSpPr>
          <p:cNvPr id="246" name="Text Box 2"/>
          <p:cNvSpPr/>
          <p:nvPr/>
        </p:nvSpPr>
        <p:spPr>
          <a:xfrm>
            <a:off x="7966080" y="4674960"/>
            <a:ext cx="4063320" cy="30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Picture 6" descr=""/>
          <p:cNvPicPr/>
          <p:nvPr/>
        </p:nvPicPr>
        <p:blipFill>
          <a:blip r:embed="rId2"/>
          <a:stretch/>
        </p:blipFill>
        <p:spPr>
          <a:xfrm>
            <a:off x="593640" y="1842120"/>
            <a:ext cx="9993600" cy="419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0" y="10800"/>
            <a:ext cx="11292840" cy="136404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Use Case Diagram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ldNum" idx="24"/>
          </p:nvPr>
        </p:nvSpPr>
        <p:spPr>
          <a:xfrm>
            <a:off x="11292840" y="6172200"/>
            <a:ext cx="913680" cy="592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2BA3843-7841-4F01-9547-4E9A11962D0F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9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50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98840" y="117000"/>
            <a:ext cx="1415880" cy="121464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3" descr="use case  1Diagram"/>
          <p:cNvPicPr/>
          <p:nvPr/>
        </p:nvPicPr>
        <p:blipFill>
          <a:blip r:embed="rId2"/>
          <a:stretch/>
        </p:blipFill>
        <p:spPr>
          <a:xfrm>
            <a:off x="1919520" y="2133000"/>
            <a:ext cx="6801480" cy="369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Application>LibreOffice/7.3.7.2$Linux_X86_64 LibreOffice_project/30$Build-2</Application>
  <AppVersion>15.0000</AppVersion>
  <Words>824</Words>
  <Paragraphs>152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2024-02-13T07:14:00Z</dcterms:created>
  <dc:creator>zeshan khan</dc:creator>
  <dc:description/>
  <dc:language>en-US</dc:language>
  <cp:lastModifiedBy/>
  <dcterms:modified xsi:type="dcterms:W3CDTF">2024-10-21T23:02:39Z</dcterms:modified>
  <cp:revision>43</cp:revision>
  <dc:subject/>
  <dc:title>Image based brain tumer detection using deep learning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9605E6C0EF7B4ECBA3E330883CF49C93_13</vt:lpwstr>
  </property>
  <property fmtid="{D5CDD505-2E9C-101B-9397-08002B2CF9AE}" pid="3" name="KSOProductBuildVer">
    <vt:lpwstr>1033-12.2.0.16909</vt:lpwstr>
  </property>
  <property fmtid="{D5CDD505-2E9C-101B-9397-08002B2CF9AE}" pid="4" name="Notes">
    <vt:i4>23</vt:i4>
  </property>
  <property fmtid="{D5CDD505-2E9C-101B-9397-08002B2CF9AE}" pid="5" name="PresentationFormat">
    <vt:lpwstr>Widescreen</vt:lpwstr>
  </property>
  <property fmtid="{D5CDD505-2E9C-101B-9397-08002B2CF9AE}" pid="6" name="Slides">
    <vt:i4>33</vt:i4>
  </property>
</Properties>
</file>